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72" r:id="rId4"/>
    <p:sldId id="274" r:id="rId5"/>
    <p:sldId id="258" r:id="rId6"/>
    <p:sldId id="259" r:id="rId7"/>
    <p:sldId id="275" r:id="rId8"/>
    <p:sldId id="261" r:id="rId9"/>
    <p:sldId id="264" r:id="rId10"/>
    <p:sldId id="266" r:id="rId11"/>
    <p:sldId id="260" r:id="rId12"/>
    <p:sldId id="263" r:id="rId13"/>
    <p:sldId id="269" r:id="rId14"/>
    <p:sldId id="273" r:id="rId15"/>
    <p:sldId id="277" r:id="rId16"/>
    <p:sldId id="271" r:id="rId17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5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Taul1!$C$4</c:f>
              <c:strCache>
                <c:ptCount val="1"/>
                <c:pt idx="0">
                  <c:v>oireinen katetri-infektio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Taul1!$B$5:$B$8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Taul1!$C$5:$C$8</c:f>
              <c:numCache>
                <c:formatCode>General</c:formatCode>
                <c:ptCount val="4"/>
                <c:pt idx="0">
                  <c:v>50</c:v>
                </c:pt>
                <c:pt idx="1">
                  <c:v>77</c:v>
                </c:pt>
                <c:pt idx="2">
                  <c:v>83</c:v>
                </c:pt>
                <c:pt idx="3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6-4705-808B-08176A534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270912"/>
        <c:axId val="404267632"/>
      </c:barChart>
      <c:catAx>
        <c:axId val="40427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4267632"/>
        <c:crosses val="autoZero"/>
        <c:auto val="1"/>
        <c:lblAlgn val="ctr"/>
        <c:lblOffset val="100"/>
        <c:noMultiLvlLbl val="0"/>
      </c:catAx>
      <c:valAx>
        <c:axId val="40426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kpl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1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427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F1452-9C9E-4C47-AF9C-B2CD73BEE5C8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38670-9BFA-4B1F-AB1E-A726635E64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85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6A674-1996-4DAE-AE5E-C4649D700BC1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E81C8-8274-41C6-A59B-8DE5F4F8D3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149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81C8-8274-41C6-A59B-8DE5F4F8D3B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562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FB9F632-5560-4976-BBA1-23BBDD2283E5}" type="slidenum">
              <a:rPr lang="fi-FI" smtClean="0">
                <a:latin typeface="Arial" charset="0"/>
              </a:rPr>
              <a:pPr eaLnBrk="1" hangingPunct="1"/>
              <a:t>10</a:t>
            </a:fld>
            <a:endParaRPr lang="fi-FI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i-FI" smtClean="0"/>
              <a:t>Kestoa mitataan havainnoissa!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81C8-8274-41C6-A59B-8DE5F4F8D3B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348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81C8-8274-41C6-A59B-8DE5F4F8D3B6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5796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81C8-8274-41C6-A59B-8DE5F4F8D3B6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7588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81C8-8274-41C6-A59B-8DE5F4F8D3B6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218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81C8-8274-41C6-A59B-8DE5F4F8D3B6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1708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81C8-8274-41C6-A59B-8DE5F4F8D3B6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386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81C8-8274-41C6-A59B-8DE5F4F8D3B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097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81C8-8274-41C6-A59B-8DE5F4F8D3B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29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81C8-8274-41C6-A59B-8DE5F4F8D3B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80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-</a:t>
            </a:r>
            <a:r>
              <a:rPr lang="fi-FI" dirty="0" err="1" smtClean="0"/>
              <a:t>urosepsis</a:t>
            </a:r>
            <a:r>
              <a:rPr lang="fi-FI" dirty="0" smtClean="0"/>
              <a:t> kehittyy herkemmin</a:t>
            </a:r>
            <a:r>
              <a:rPr lang="fi-FI" baseline="0" dirty="0" smtClean="0"/>
              <a:t> katetriperäisessä virtsatieinfektiossa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81C8-8274-41C6-A59B-8DE5F4F8D3B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705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81C8-8274-41C6-A59B-8DE5F4F8D3B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967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81C8-8274-41C6-A59B-8DE5F4F8D3B6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539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81C8-8274-41C6-A59B-8DE5F4F8D3B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043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-Virtsarakon katetrointi </a:t>
            </a:r>
            <a:r>
              <a:rPr lang="fi-FI" dirty="0" err="1" smtClean="0"/>
              <a:t>invasiivinen</a:t>
            </a:r>
            <a:r>
              <a:rPr lang="fi-FI" dirty="0" smtClean="0"/>
              <a:t> toimenpide, jonka tarve on harkittava tarkkaan. – Harkitse kerta- /toistokatetrointia kestokatetrin sijaan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-Kirjataan syy, miksi katetria ei poisteta.</a:t>
            </a:r>
          </a:p>
          <a:p>
            <a:r>
              <a:rPr lang="fi-FI" dirty="0" smtClean="0"/>
              <a:t> -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81C8-8274-41C6-A59B-8DE5F4F8D3B6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01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779912" y="1844825"/>
            <a:ext cx="4896544" cy="175562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latin typeface="Trebuchet MS" pitchFamily="34" charset="0"/>
              </a:defRPr>
            </a:lvl1pPr>
          </a:lstStyle>
          <a:p>
            <a:r>
              <a:rPr lang="fi-FI" dirty="0" smtClean="0"/>
              <a:t>HUOM! Tämä mallipohja on 16:9 suhteella. Jos tulostat esityksen valitse Tulosta-toiminnon Koko sivun diat –rivin vaihtoehdoista ”Sovita paperikokoon” </a:t>
            </a:r>
            <a:br>
              <a:rPr lang="fi-FI" dirty="0" smtClean="0"/>
            </a:br>
            <a:r>
              <a:rPr lang="fi-FI" dirty="0" smtClean="0"/>
              <a:t>Lisää otsikko napsauttamalla.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803595" y="3909053"/>
            <a:ext cx="4752528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403176" cy="365125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4E0457D9-DBCF-4595-A85F-9B34BEFCBA50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2"/>
          </p:nvPr>
        </p:nvSpPr>
        <p:spPr>
          <a:xfrm>
            <a:off x="250827" y="140401"/>
            <a:ext cx="3241675" cy="55451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592667"/>
            <a:ext cx="295116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77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99592" y="2420888"/>
            <a:ext cx="7344816" cy="730003"/>
          </a:xfrm>
        </p:spPr>
        <p:txBody>
          <a:bodyPr anchor="b">
            <a:noAutofit/>
          </a:bodyPr>
          <a:lstStyle>
            <a:lvl1pPr algn="ctr">
              <a:defRPr sz="2800" b="1">
                <a:solidFill>
                  <a:srgbClr val="00A9C8"/>
                </a:solidFill>
                <a:latin typeface="Trebuchet MS" pitchFamily="34" charset="0"/>
              </a:defRPr>
            </a:lvl1pPr>
          </a:lstStyle>
          <a:p>
            <a:r>
              <a:rPr lang="fi-FI" dirty="0" smtClean="0"/>
              <a:t>Yhteydenottotiedot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32" y="3332990"/>
            <a:ext cx="2243137" cy="256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01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57D9-DBCF-4595-A85F-9B34BEFCBA50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5A7A-BB48-452C-9FE5-B18BB4DEE0A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06207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CABC1-09F1-4F20-B133-152D4EB6884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215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79912" y="1844825"/>
            <a:ext cx="4896544" cy="1755627"/>
          </a:xfrm>
        </p:spPr>
        <p:txBody>
          <a:bodyPr>
            <a:normAutofit/>
          </a:bodyPr>
          <a:lstStyle>
            <a:lvl1pPr algn="l">
              <a:defRPr sz="3800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779912" y="3886200"/>
            <a:ext cx="4752528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187624" y="6356351"/>
            <a:ext cx="1403176" cy="365125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4E0457D9-DBCF-4595-A85F-9B34BEFCBA50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2"/>
          </p:nvPr>
        </p:nvSpPr>
        <p:spPr>
          <a:xfrm>
            <a:off x="250827" y="140401"/>
            <a:ext cx="3241675" cy="55451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44" y="452670"/>
            <a:ext cx="2146300" cy="73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13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2" y="5003800"/>
            <a:ext cx="1547813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187624" y="6237312"/>
            <a:ext cx="936104" cy="365125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4E0457D9-DBCF-4595-A85F-9B34BEFCBA50}" type="datetimeFigureOut">
              <a:rPr lang="fi-FI" smtClean="0"/>
              <a:t>23.9.2021</a:t>
            </a:fld>
            <a:endParaRPr lang="fi-FI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6309321"/>
            <a:ext cx="938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36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26" y="5003800"/>
            <a:ext cx="1547813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187624" y="6237312"/>
            <a:ext cx="1403176" cy="365125"/>
          </a:xfrm>
        </p:spPr>
        <p:txBody>
          <a:bodyPr/>
          <a:lstStyle/>
          <a:p>
            <a:fld id="{4E0457D9-DBCF-4595-A85F-9B34BEFCBA50}" type="datetimeFigureOut">
              <a:rPr lang="fi-FI" smtClean="0"/>
              <a:t>23.9.2021</a:t>
            </a:fld>
            <a:endParaRPr lang="fi-FI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6354234"/>
            <a:ext cx="938213" cy="50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30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5" y="4990873"/>
            <a:ext cx="1547813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4123"/>
          </a:xfrm>
        </p:spPr>
        <p:txBody>
          <a:bodyPr>
            <a:normAutofit/>
          </a:bodyPr>
          <a:lstStyle>
            <a:lvl1pPr>
              <a:defRPr sz="3800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>
                <a:latin typeface="Trebuchet MS" pitchFamily="34" charset="0"/>
              </a:defRPr>
            </a:lvl1pPr>
            <a:lvl2pPr>
              <a:defRPr sz="18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200">
                <a:latin typeface="Trebuchet MS" pitchFamily="34" charset="0"/>
              </a:defRPr>
            </a:lvl4pPr>
            <a:lvl5pPr>
              <a:defRPr sz="12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7" y="1340769"/>
            <a:ext cx="4041775" cy="834107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18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400">
                <a:latin typeface="Trebuchet MS" pitchFamily="34" charset="0"/>
              </a:defRPr>
            </a:lvl3pPr>
            <a:lvl4pPr>
              <a:defRPr sz="1200">
                <a:latin typeface="Trebuchet MS" pitchFamily="34" charset="0"/>
              </a:defRPr>
            </a:lvl4pPr>
            <a:lvl5pPr>
              <a:defRPr sz="12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1187624" y="6237312"/>
            <a:ext cx="1403176" cy="365125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4E0457D9-DBCF-4595-A85F-9B34BEFCBA50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12" name="Tekstin paikkamerkki 4"/>
          <p:cNvSpPr>
            <a:spLocks noGrp="1"/>
          </p:cNvSpPr>
          <p:nvPr>
            <p:ph type="body" sz="quarter" idx="12"/>
          </p:nvPr>
        </p:nvSpPr>
        <p:spPr>
          <a:xfrm>
            <a:off x="457653" y="1318997"/>
            <a:ext cx="4041775" cy="834107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6341307"/>
            <a:ext cx="938213" cy="50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09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90873"/>
            <a:ext cx="1547813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1187624" y="6237312"/>
            <a:ext cx="1403176" cy="365125"/>
          </a:xfrm>
        </p:spPr>
        <p:txBody>
          <a:bodyPr/>
          <a:lstStyle/>
          <a:p>
            <a:fld id="{4E0457D9-DBCF-4595-A85F-9B34BEFCBA50}" type="datetimeFigureOut">
              <a:rPr lang="fi-FI" smtClean="0"/>
              <a:t>23.9.2021</a:t>
            </a:fld>
            <a:endParaRPr lang="fi-FI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6295909"/>
            <a:ext cx="938213" cy="50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2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90873"/>
            <a:ext cx="1547813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187624" y="6237312"/>
            <a:ext cx="1403176" cy="365125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4E0457D9-DBCF-4595-A85F-9B34BEFCBA50}" type="datetimeFigureOut">
              <a:rPr lang="fi-FI" smtClean="0"/>
              <a:t>23.9.2021</a:t>
            </a:fld>
            <a:endParaRPr lang="fi-FI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6341307"/>
            <a:ext cx="938213" cy="50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21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90873"/>
            <a:ext cx="1547813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>
            <a:normAutofit/>
          </a:bodyPr>
          <a:lstStyle>
            <a:lvl1pPr algn="l">
              <a:defRPr sz="1800" b="1">
                <a:latin typeface="Trebuchet MS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rebuchet M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188000" y="6237312"/>
            <a:ext cx="1331168" cy="365125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4E0457D9-DBCF-4595-A85F-9B34BEFCBA50}" type="datetimeFigureOut">
              <a:rPr lang="fi-FI" smtClean="0"/>
              <a:t>23.9.2021</a:t>
            </a:fld>
            <a:endParaRPr lang="fi-FI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6367357"/>
            <a:ext cx="938213" cy="50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7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03800"/>
            <a:ext cx="1547813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188000" y="6237312"/>
            <a:ext cx="1259160" cy="365125"/>
          </a:xfrm>
        </p:spPr>
        <p:txBody>
          <a:bodyPr/>
          <a:lstStyle/>
          <a:p>
            <a:fld id="{4E0457D9-DBCF-4595-A85F-9B34BEFCBA50}" type="datetimeFigureOut">
              <a:rPr lang="fi-FI" smtClean="0"/>
              <a:t>23.9.2021</a:t>
            </a:fld>
            <a:endParaRPr lang="fi-FI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6377384"/>
            <a:ext cx="9445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47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87624" y="6356351"/>
            <a:ext cx="1403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4E0457D9-DBCF-4595-A85F-9B34BEFCBA50}" type="datetimeFigureOut">
              <a:rPr lang="fi-FI" smtClean="0"/>
              <a:t>23.9.2021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2030" y="1988840"/>
            <a:ext cx="8229600" cy="1540768"/>
          </a:xfrm>
        </p:spPr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tx2"/>
                </a:solidFill>
                <a:effectLst/>
              </a:rPr>
              <a:t>Virtsatieinfektioiden </a:t>
            </a:r>
            <a:r>
              <a:rPr lang="fi-FI" sz="4000" dirty="0">
                <a:solidFill>
                  <a:schemeClr val="tx2"/>
                </a:solidFill>
                <a:effectLst/>
              </a:rPr>
              <a:t>ehkäisy </a:t>
            </a:r>
            <a:r>
              <a:rPr lang="fi-FI" sz="4000" dirty="0" smtClean="0">
                <a:solidFill>
                  <a:schemeClr val="tx2"/>
                </a:solidFill>
                <a:effectLst/>
              </a:rPr>
              <a:t>virtsatiekatetripotilaalla</a:t>
            </a:r>
            <a:endParaRPr lang="fi-FI" sz="2200" dirty="0">
              <a:solidFill>
                <a:schemeClr val="tx2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36430" y="4293096"/>
            <a:ext cx="6400800" cy="1752600"/>
          </a:xfrm>
        </p:spPr>
        <p:txBody>
          <a:bodyPr>
            <a:normAutofit/>
          </a:bodyPr>
          <a:lstStyle/>
          <a:p>
            <a:r>
              <a:rPr lang="fi-FI" dirty="0" smtClean="0"/>
              <a:t>Alueellinen koulutuspäivä 23.9.2021</a:t>
            </a:r>
          </a:p>
          <a:p>
            <a:r>
              <a:rPr lang="fi-FI" dirty="0" smtClean="0"/>
              <a:t>Hygieniahoitaja Tuula Keränen</a:t>
            </a:r>
          </a:p>
          <a:p>
            <a:r>
              <a:rPr lang="fi-FI" dirty="0" err="1" smtClean="0"/>
              <a:t>Oys</a:t>
            </a:r>
            <a:r>
              <a:rPr lang="fi-FI" dirty="0" smtClean="0"/>
              <a:t>, infektioiden torjuntayksikkö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96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188640"/>
            <a:ext cx="8580188" cy="951037"/>
          </a:xfrm>
        </p:spPr>
        <p:txBody>
          <a:bodyPr>
            <a:normAutofit/>
          </a:bodyPr>
          <a:lstStyle/>
          <a:p>
            <a:r>
              <a:rPr lang="fi-FI" sz="3600" dirty="0"/>
              <a:t>Katetriperäisen virtsatieinfektion </a:t>
            </a:r>
            <a:r>
              <a:rPr lang="fi-FI" sz="3600" dirty="0" smtClean="0"/>
              <a:t>ehkäisy</a:t>
            </a:r>
            <a:endParaRPr lang="fi-FI" sz="36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39677"/>
            <a:ext cx="8280920" cy="1929283"/>
          </a:xfrm>
        </p:spPr>
        <p:txBody>
          <a:bodyPr>
            <a:normAutofit/>
          </a:bodyPr>
          <a:lstStyle/>
          <a:p>
            <a:r>
              <a:rPr lang="fi-FI" sz="2400" dirty="0"/>
              <a:t>Hyvä käsihygienia katetria laitettaessa ja käsiteltäessä</a:t>
            </a:r>
          </a:p>
          <a:p>
            <a:pPr lvl="1"/>
            <a:r>
              <a:rPr lang="fi-FI" sz="2000" u="sng" dirty="0" smtClean="0"/>
              <a:t>Tärkein </a:t>
            </a:r>
            <a:r>
              <a:rPr lang="fi-FI" sz="2000" u="sng" dirty="0"/>
              <a:t>yksittäinen toimenpide</a:t>
            </a:r>
            <a:endParaRPr lang="fi-FI" sz="2000" dirty="0" smtClean="0"/>
          </a:p>
          <a:p>
            <a:pPr lvl="1"/>
            <a:r>
              <a:rPr lang="fi-FI" sz="2000" dirty="0"/>
              <a:t>Aina ennen ja jälkeen katetrin käsittelyn, lisäksi tehdaspuhtaat suojakäsineet</a:t>
            </a:r>
          </a:p>
          <a:p>
            <a:pPr eaLnBrk="1" hangingPunct="1"/>
            <a:endParaRPr lang="fi-FI" sz="2400" dirty="0"/>
          </a:p>
          <a:p>
            <a:pPr eaLnBrk="1" hangingPunct="1"/>
            <a:endParaRPr lang="fi-FI" sz="2400" dirty="0" smtClean="0"/>
          </a:p>
          <a:p>
            <a:pPr eaLnBrk="1" hangingPunct="1"/>
            <a:endParaRPr lang="fi-FI" sz="2400" b="1" dirty="0" smtClean="0">
              <a:latin typeface="Comic Sans MS" pitchFamily="66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140968"/>
            <a:ext cx="6401355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Katetriperäisen virtsatieinfektion ehkäisy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196752"/>
            <a:ext cx="8784976" cy="5328592"/>
          </a:xfrm>
        </p:spPr>
        <p:txBody>
          <a:bodyPr>
            <a:normAutofit/>
          </a:bodyPr>
          <a:lstStyle/>
          <a:p>
            <a:r>
              <a:rPr lang="fi-FI" dirty="0" smtClean="0"/>
              <a:t>Aseptinen </a:t>
            </a:r>
            <a:r>
              <a:rPr lang="fi-FI" dirty="0"/>
              <a:t>ja hellävarainen </a:t>
            </a:r>
            <a:r>
              <a:rPr lang="fi-FI" dirty="0" smtClean="0"/>
              <a:t>tekniikka katetroinnissa</a:t>
            </a:r>
          </a:p>
          <a:p>
            <a:pPr lvl="1"/>
            <a:r>
              <a:rPr lang="fi-FI" dirty="0" smtClean="0"/>
              <a:t>Katetrin tyyppi, koko ja materiaali</a:t>
            </a:r>
          </a:p>
          <a:p>
            <a:pPr lvl="1"/>
            <a:r>
              <a:rPr lang="fi-FI" dirty="0" smtClean="0"/>
              <a:t>Kestokatetrin kiinnitys</a:t>
            </a:r>
          </a:p>
          <a:p>
            <a:pPr lvl="1"/>
            <a:r>
              <a:rPr lang="fi-FI" dirty="0" smtClean="0"/>
              <a:t>Avustajan mukana olo helpottaa </a:t>
            </a:r>
            <a:r>
              <a:rPr lang="fi-FI" dirty="0" smtClean="0"/>
              <a:t>katetrointia</a:t>
            </a:r>
          </a:p>
          <a:p>
            <a:pPr lvl="1"/>
            <a:endParaRPr lang="fi-FI" sz="1000" dirty="0" smtClean="0"/>
          </a:p>
          <a:p>
            <a:r>
              <a:rPr lang="fi-FI" dirty="0" smtClean="0"/>
              <a:t>Terveydenhuollon ammattilainen katetroi aina steriilisti riippumatta paikasta (sairaala, pitkäaikaishoitolaitos, kotisairaanhoito</a:t>
            </a:r>
            <a:r>
              <a:rPr lang="fi-FI" dirty="0" smtClean="0"/>
              <a:t>)</a:t>
            </a:r>
          </a:p>
          <a:p>
            <a:endParaRPr lang="fi-FI" sz="1000" dirty="0" smtClean="0"/>
          </a:p>
          <a:p>
            <a:r>
              <a:rPr lang="fi-FI" dirty="0" smtClean="0"/>
              <a:t>Kirjataan katetroinnin syy, ajankohta, tiedot katetrista, kuka laittoi katetrin ja poistamisen ajankohta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57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Katetriperäisen virtsatieinfektion ehkäisy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496" y="1052736"/>
            <a:ext cx="9001000" cy="5616624"/>
          </a:xfrm>
        </p:spPr>
        <p:txBody>
          <a:bodyPr>
            <a:normAutofit/>
          </a:bodyPr>
          <a:lstStyle/>
          <a:p>
            <a:r>
              <a:rPr lang="fi-FI" sz="3200" dirty="0"/>
              <a:t>Suljetun systeemin </a:t>
            </a:r>
            <a:r>
              <a:rPr lang="fi-FI" sz="3200" dirty="0" smtClean="0"/>
              <a:t>ylläpito</a:t>
            </a:r>
          </a:p>
          <a:p>
            <a:endParaRPr lang="fi-FI" sz="1000" dirty="0"/>
          </a:p>
          <a:p>
            <a:pPr lvl="1"/>
            <a:r>
              <a:rPr lang="fi-FI" sz="2800" dirty="0"/>
              <a:t>Infektio ehkäistävissä 70-85 % lyhytaikaisesti katetroiduilla </a:t>
            </a:r>
            <a:r>
              <a:rPr lang="fi-FI" sz="2800" dirty="0" smtClean="0"/>
              <a:t>potilailla</a:t>
            </a:r>
          </a:p>
          <a:p>
            <a:pPr lvl="1"/>
            <a:endParaRPr lang="fi-FI" sz="800" dirty="0" smtClean="0"/>
          </a:p>
          <a:p>
            <a:pPr lvl="1"/>
            <a:r>
              <a:rPr lang="fi-FI" sz="2800" dirty="0" smtClean="0"/>
              <a:t>Pohjasta tyhjennettävä keräyspussi vaihdetaan </a:t>
            </a:r>
            <a:r>
              <a:rPr lang="fi-FI" sz="2800" dirty="0" smtClean="0"/>
              <a:t>tarvittaessa</a:t>
            </a:r>
          </a:p>
          <a:p>
            <a:pPr lvl="1"/>
            <a:endParaRPr lang="fi-FI" sz="800" dirty="0" smtClean="0"/>
          </a:p>
          <a:p>
            <a:pPr lvl="1"/>
            <a:r>
              <a:rPr lang="fi-FI" sz="2600" dirty="0" smtClean="0"/>
              <a:t>Keräyspussia tyhjennettäessä potilaskohtaiset suojakäsineet ja </a:t>
            </a:r>
            <a:r>
              <a:rPr lang="fi-FI" sz="2600" dirty="0" smtClean="0"/>
              <a:t>kannu</a:t>
            </a:r>
          </a:p>
          <a:p>
            <a:pPr lvl="1"/>
            <a:endParaRPr lang="fi-FI" sz="800" dirty="0" smtClean="0"/>
          </a:p>
          <a:p>
            <a:pPr lvl="1"/>
            <a:r>
              <a:rPr lang="fi-FI" sz="2800" dirty="0" smtClean="0"/>
              <a:t>Virtsankeräyspussi pidetään rakon tason </a:t>
            </a:r>
            <a:r>
              <a:rPr lang="fi-FI" sz="2800" dirty="0" smtClean="0"/>
              <a:t>alapuolella</a:t>
            </a:r>
          </a:p>
          <a:p>
            <a:pPr lvl="1"/>
            <a:endParaRPr lang="fi-FI" sz="800" dirty="0" smtClean="0"/>
          </a:p>
          <a:p>
            <a:pPr lvl="1"/>
            <a:r>
              <a:rPr lang="fi-FI" sz="2600" dirty="0" smtClean="0"/>
              <a:t>Pussi telineeseen, ettei koske lattiaan</a:t>
            </a:r>
          </a:p>
          <a:p>
            <a:pPr lvl="1"/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13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Katetriperäisen virtsatieinfektion ehkäisy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Kestokatetripotilaalla alapesu päivittäin</a:t>
            </a:r>
          </a:p>
          <a:p>
            <a:pPr lvl="1"/>
            <a:r>
              <a:rPr lang="fi-FI" dirty="0" smtClean="0"/>
              <a:t>Myös katetrin tyvi, ulkopuoli ja peräaukon ympärys</a:t>
            </a:r>
          </a:p>
          <a:p>
            <a:pPr lvl="1"/>
            <a:endParaRPr lang="fi-FI" sz="1000" dirty="0" smtClean="0"/>
          </a:p>
          <a:p>
            <a:r>
              <a:rPr lang="fi-FI" dirty="0" smtClean="0"/>
              <a:t>Potilaan ohjaus</a:t>
            </a:r>
          </a:p>
          <a:p>
            <a:endParaRPr lang="fi-FI" sz="1000" dirty="0" smtClean="0"/>
          </a:p>
          <a:p>
            <a:r>
              <a:rPr lang="fi-FI" dirty="0" smtClean="0"/>
              <a:t>Katetriperäisten virtsatieinfektioiden aktiivinen seuranta ja palaute yksiköihin</a:t>
            </a:r>
          </a:p>
          <a:p>
            <a:pPr lvl="1"/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11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-14028"/>
            <a:ext cx="8280920" cy="6870887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7020272" y="630932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latin typeface="Trebuchet MS" pitchFamily="34" charset="0"/>
              </a:rPr>
              <a:t>THL</a:t>
            </a:r>
            <a:endParaRPr lang="fi-FI" sz="24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3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47" y="476672"/>
            <a:ext cx="9161047" cy="5164977"/>
          </a:xfrm>
          <a:prstGeom prst="rect">
            <a:avLst/>
          </a:prstGeom>
        </p:spPr>
      </p:pic>
      <p:sp>
        <p:nvSpPr>
          <p:cNvPr id="4" name="Nuoli oikealle 3"/>
          <p:cNvSpPr/>
          <p:nvPr/>
        </p:nvSpPr>
        <p:spPr>
          <a:xfrm>
            <a:off x="6300192" y="4293096"/>
            <a:ext cx="936104" cy="288032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" name="Ellipsi 4"/>
          <p:cNvSpPr/>
          <p:nvPr/>
        </p:nvSpPr>
        <p:spPr>
          <a:xfrm>
            <a:off x="7236296" y="4221088"/>
            <a:ext cx="1296144" cy="43204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9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1196" y="22366"/>
            <a:ext cx="8229600" cy="850106"/>
          </a:xfrm>
        </p:spPr>
        <p:txBody>
          <a:bodyPr/>
          <a:lstStyle/>
          <a:p>
            <a:r>
              <a:rPr lang="fi-FI" dirty="0" smtClean="0"/>
              <a:t>Yhteenveto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872472"/>
            <a:ext cx="8712968" cy="5796888"/>
          </a:xfrm>
        </p:spPr>
        <p:txBody>
          <a:bodyPr>
            <a:normAutofit fontScale="85000" lnSpcReduction="10000"/>
          </a:bodyPr>
          <a:lstStyle/>
          <a:p>
            <a:r>
              <a:rPr lang="fi-FI" dirty="0" smtClean="0"/>
              <a:t>Potilaan virtsateiden katetrointi on yleinen toimenpide terveydenhuollossa</a:t>
            </a:r>
          </a:p>
          <a:p>
            <a:pPr lvl="1"/>
            <a:r>
              <a:rPr lang="fi-FI" dirty="0" smtClean="0"/>
              <a:t>20 % sairaalapotilaista oli katetri v. 2016-2017 (ECDC- HLI </a:t>
            </a:r>
            <a:r>
              <a:rPr lang="fi-FI" dirty="0" err="1" smtClean="0"/>
              <a:t>prevalenssitutkimus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Vrt. pitkäaikaislaitosten asukkaista 4 %:lla</a:t>
            </a:r>
          </a:p>
          <a:p>
            <a:endParaRPr lang="fi-FI" sz="1200" dirty="0" smtClean="0"/>
          </a:p>
          <a:p>
            <a:r>
              <a:rPr lang="fi-FI" dirty="0" smtClean="0"/>
              <a:t>Potilaalla on riski saada hoitoon liittyvä infektio aina, kun tehdään jokin </a:t>
            </a:r>
            <a:r>
              <a:rPr lang="fi-FI" dirty="0" err="1" smtClean="0"/>
              <a:t>invasiivinen</a:t>
            </a:r>
            <a:r>
              <a:rPr lang="fi-FI" dirty="0" smtClean="0"/>
              <a:t> toimenpide, kuten katetrointi</a:t>
            </a:r>
          </a:p>
          <a:p>
            <a:pPr lvl="1"/>
            <a:r>
              <a:rPr lang="fi-FI" dirty="0" smtClean="0"/>
              <a:t>Virtsatieinfektio on </a:t>
            </a:r>
            <a:r>
              <a:rPr lang="fi-FI" dirty="0"/>
              <a:t>yksi yleisimmistä hoitoon liittyvistä </a:t>
            </a:r>
            <a:r>
              <a:rPr lang="fi-FI" dirty="0" smtClean="0"/>
              <a:t>infektioista</a:t>
            </a:r>
          </a:p>
          <a:p>
            <a:pPr lvl="1"/>
            <a:r>
              <a:rPr lang="fi-FI" dirty="0" smtClean="0"/>
              <a:t>Haitat potilaalle, terveydenhuollolle ja yhteiskunnalle</a:t>
            </a:r>
            <a:endParaRPr lang="fi-FI" dirty="0"/>
          </a:p>
          <a:p>
            <a:endParaRPr lang="fi-FI" sz="1500" dirty="0" smtClean="0"/>
          </a:p>
          <a:p>
            <a:r>
              <a:rPr lang="fi-FI" dirty="0" smtClean="0"/>
              <a:t>Katetriperäisen </a:t>
            </a:r>
            <a:r>
              <a:rPr lang="fi-FI" dirty="0" smtClean="0"/>
              <a:t>infektion ehkäisy on tärkeää</a:t>
            </a:r>
          </a:p>
          <a:p>
            <a:pPr lvl="1"/>
            <a:r>
              <a:rPr lang="fi-FI" dirty="0" smtClean="0"/>
              <a:t>Harkitaan katetroinnin tarve</a:t>
            </a:r>
          </a:p>
          <a:p>
            <a:pPr lvl="1"/>
            <a:r>
              <a:rPr lang="fi-FI" dirty="0"/>
              <a:t>H</a:t>
            </a:r>
            <a:r>
              <a:rPr lang="fi-FI" dirty="0" smtClean="0"/>
              <a:t>yvä </a:t>
            </a:r>
            <a:r>
              <a:rPr lang="fi-FI" dirty="0" smtClean="0"/>
              <a:t>käsihygienia </a:t>
            </a:r>
            <a:r>
              <a:rPr lang="fi-FI" dirty="0"/>
              <a:t>j</a:t>
            </a:r>
            <a:r>
              <a:rPr lang="fi-FI" dirty="0" smtClean="0"/>
              <a:t>a aseptiikka </a:t>
            </a:r>
            <a:r>
              <a:rPr lang="fi-FI" dirty="0" smtClean="0"/>
              <a:t>katetria laitettaessa ja käsiteltäessä</a:t>
            </a:r>
          </a:p>
          <a:p>
            <a:pPr lvl="1"/>
            <a:r>
              <a:rPr lang="fi-FI" dirty="0" smtClean="0"/>
              <a:t>katetri pidetään steriilinä sitä asetettaessa virtsarakkoon</a:t>
            </a:r>
          </a:p>
          <a:p>
            <a:pPr lvl="1"/>
            <a:r>
              <a:rPr lang="fi-FI" dirty="0" smtClean="0"/>
              <a:t>Suljetun systeemin ylläpito </a:t>
            </a:r>
          </a:p>
          <a:p>
            <a:pPr lvl="1"/>
            <a:r>
              <a:rPr lang="fi-FI" dirty="0" smtClean="0"/>
              <a:t>Katetrin varhainen poisto</a:t>
            </a:r>
          </a:p>
          <a:p>
            <a:pPr marL="457200" lvl="1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759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274639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Tavallisimmat syyt virtsatiekatetrin laitolle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Erilaiset tutkimuksiin </a:t>
            </a:r>
            <a:r>
              <a:rPr lang="fi-FI" dirty="0"/>
              <a:t>ja </a:t>
            </a:r>
            <a:r>
              <a:rPr lang="fi-FI" dirty="0" smtClean="0"/>
              <a:t>toimenpiteisiin </a:t>
            </a:r>
            <a:r>
              <a:rPr lang="fi-FI" dirty="0"/>
              <a:t>liittyvät </a:t>
            </a:r>
            <a:r>
              <a:rPr lang="fi-FI" dirty="0" smtClean="0"/>
              <a:t>syyt</a:t>
            </a:r>
          </a:p>
          <a:p>
            <a:endParaRPr lang="fi-FI" sz="1200" dirty="0" smtClean="0"/>
          </a:p>
          <a:p>
            <a:r>
              <a:rPr lang="fi-FI" dirty="0" smtClean="0"/>
              <a:t>virtsan </a:t>
            </a:r>
            <a:r>
              <a:rPr lang="fi-FI" dirty="0"/>
              <a:t>määrän seuranta kriittisesti </a:t>
            </a:r>
            <a:r>
              <a:rPr lang="fi-FI" dirty="0" smtClean="0"/>
              <a:t>sairailla</a:t>
            </a:r>
          </a:p>
          <a:p>
            <a:endParaRPr lang="fi-FI" sz="1200" dirty="0" smtClean="0"/>
          </a:p>
          <a:p>
            <a:r>
              <a:rPr lang="fi-FI" dirty="0" smtClean="0"/>
              <a:t>Virtsankarkailuun liittyvät vaikeat iho-ongelmat</a:t>
            </a:r>
          </a:p>
          <a:p>
            <a:endParaRPr lang="fi-FI" sz="1200" dirty="0"/>
          </a:p>
          <a:p>
            <a:r>
              <a:rPr lang="fi-FI" dirty="0"/>
              <a:t>virtsarakon </a:t>
            </a:r>
            <a:r>
              <a:rPr lang="fi-FI" dirty="0" smtClean="0"/>
              <a:t>tyhjenemisvaikeudet (virtsaumpi, virtsaputken ahtauman hoito)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476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/>
          <a:lstStyle/>
          <a:p>
            <a:r>
              <a:rPr lang="fi-FI" dirty="0" smtClean="0"/>
              <a:t>Katetriperäiset virtsatieinfektiot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340769"/>
            <a:ext cx="8784976" cy="4785396"/>
          </a:xfrm>
        </p:spPr>
        <p:txBody>
          <a:bodyPr/>
          <a:lstStyle/>
          <a:p>
            <a:r>
              <a:rPr lang="fi-FI" dirty="0" smtClean="0"/>
              <a:t>Suomessa 50 000 hoitoon liittyvää infektiota (HLI)/vuosi</a:t>
            </a:r>
          </a:p>
          <a:p>
            <a:endParaRPr lang="fi-FI" sz="1200" dirty="0" smtClean="0"/>
          </a:p>
          <a:p>
            <a:r>
              <a:rPr lang="fi-FI" dirty="0" smtClean="0"/>
              <a:t>Akuuttisairaaloissa  virtsatieinfektio (VTI) neljänneksi yleisin HLI</a:t>
            </a:r>
          </a:p>
          <a:p>
            <a:endParaRPr lang="fi-FI" sz="1000" dirty="0" smtClean="0"/>
          </a:p>
          <a:p>
            <a:pPr lvl="1"/>
            <a:r>
              <a:rPr lang="fi-FI" dirty="0"/>
              <a:t>Veriviljelypositiivisista hoitoon liittyvistä infektioista 18 % sekundaarisia /näistä 37% lähtöisin </a:t>
            </a:r>
            <a:r>
              <a:rPr lang="fi-FI" dirty="0" smtClean="0"/>
              <a:t>virtsateistä </a:t>
            </a:r>
          </a:p>
          <a:p>
            <a:pPr lvl="1"/>
            <a:endParaRPr lang="fi-FI" sz="1000" dirty="0" smtClean="0"/>
          </a:p>
          <a:p>
            <a:pPr lvl="1"/>
            <a:r>
              <a:rPr lang="fi-FI" dirty="0" smtClean="0"/>
              <a:t>Infektio </a:t>
            </a:r>
            <a:r>
              <a:rPr lang="fi-FI" dirty="0"/>
              <a:t>liittyy usein </a:t>
            </a:r>
            <a:r>
              <a:rPr lang="fi-FI" u="sng" dirty="0"/>
              <a:t>virtsakatetrin </a:t>
            </a:r>
            <a:r>
              <a:rPr lang="fi-FI" u="sng" dirty="0" smtClean="0"/>
              <a:t>käyttöön</a:t>
            </a:r>
            <a:r>
              <a:rPr lang="fi-FI" dirty="0" smtClean="0"/>
              <a:t>, rakon tähystykseen </a:t>
            </a:r>
            <a:r>
              <a:rPr lang="fi-FI" dirty="0"/>
              <a:t>tai urologisiin </a:t>
            </a:r>
            <a:r>
              <a:rPr lang="fi-FI" dirty="0" smtClean="0"/>
              <a:t>toimenpiteisiin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982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224136"/>
          </a:xfrm>
        </p:spPr>
        <p:txBody>
          <a:bodyPr>
            <a:normAutofit/>
          </a:bodyPr>
          <a:lstStyle/>
          <a:p>
            <a:r>
              <a:rPr lang="fi-FI" sz="3000" dirty="0" smtClean="0"/>
              <a:t>Virtsatiekatetriin liittyvät oireiset </a:t>
            </a:r>
            <a:r>
              <a:rPr lang="fi-FI" sz="3000" dirty="0" err="1" smtClean="0"/>
              <a:t>VTI:t</a:t>
            </a:r>
            <a:r>
              <a:rPr lang="fi-FI" sz="3000" dirty="0" smtClean="0"/>
              <a:t> </a:t>
            </a:r>
            <a:r>
              <a:rPr lang="fi-FI" sz="3000" dirty="0" err="1" smtClean="0"/>
              <a:t>OYS:ssa</a:t>
            </a:r>
            <a:r>
              <a:rPr lang="fi-FI" sz="3000" dirty="0" smtClean="0"/>
              <a:t> vuosina 2017-2020</a:t>
            </a:r>
            <a:endParaRPr lang="fi-FI" sz="30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372875"/>
              </p:ext>
            </p:extLst>
          </p:nvPr>
        </p:nvGraphicFramePr>
        <p:xfrm>
          <a:off x="251520" y="1844824"/>
          <a:ext cx="8640960" cy="474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786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5"/>
          </a:xfrm>
        </p:spPr>
        <p:txBody>
          <a:bodyPr>
            <a:normAutofit/>
          </a:bodyPr>
          <a:lstStyle/>
          <a:p>
            <a:r>
              <a:rPr lang="fi-FI" dirty="0" smtClean="0"/>
              <a:t>Katetriperäinen virtsatieinfektio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5516" y="1700808"/>
            <a:ext cx="8712968" cy="4968592"/>
          </a:xfrm>
        </p:spPr>
        <p:txBody>
          <a:bodyPr/>
          <a:lstStyle/>
          <a:p>
            <a:r>
              <a:rPr lang="fi-FI" dirty="0" smtClean="0"/>
              <a:t>Voi aiheuttaa mm. kystiitin, </a:t>
            </a:r>
            <a:r>
              <a:rPr lang="fi-FI" dirty="0" err="1" smtClean="0"/>
              <a:t>prostatiitin</a:t>
            </a:r>
            <a:r>
              <a:rPr lang="fi-FI" dirty="0" smtClean="0"/>
              <a:t>, </a:t>
            </a:r>
            <a:r>
              <a:rPr lang="fi-FI" dirty="0" err="1" smtClean="0"/>
              <a:t>pyelonefriitin</a:t>
            </a:r>
            <a:r>
              <a:rPr lang="fi-FI" dirty="0" smtClean="0"/>
              <a:t>, </a:t>
            </a:r>
            <a:r>
              <a:rPr lang="fi-FI" dirty="0" err="1" smtClean="0"/>
              <a:t>urosepsiksen</a:t>
            </a:r>
            <a:endParaRPr lang="fi-FI" dirty="0" smtClean="0"/>
          </a:p>
          <a:p>
            <a:endParaRPr lang="fi-FI" sz="1000" dirty="0" smtClean="0"/>
          </a:p>
          <a:p>
            <a:r>
              <a:rPr lang="fi-FI" dirty="0" smtClean="0"/>
              <a:t>Lisää potilaan kärsimyksiä ja voi johtaa pahimmillaan kuolemaan</a:t>
            </a:r>
          </a:p>
          <a:p>
            <a:endParaRPr lang="fi-FI" sz="1000" dirty="0" smtClean="0"/>
          </a:p>
          <a:p>
            <a:r>
              <a:rPr lang="fi-FI" dirty="0" smtClean="0"/>
              <a:t>Pidentää sairaalahoidon kestoa ja lisää kustannuksia</a:t>
            </a:r>
            <a:endParaRPr lang="fi-FI" sz="1800" dirty="0" smtClean="0"/>
          </a:p>
          <a:p>
            <a:endParaRPr lang="fi-FI" sz="1000" dirty="0" smtClean="0"/>
          </a:p>
          <a:p>
            <a:r>
              <a:rPr lang="fi-FI" dirty="0" smtClean="0"/>
              <a:t>Lisää antibioottihoitoja ja mikrobilääkeresistenssiä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0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Mikä vaikuttaa riskiin saada katetriperäinen virtsatieinfektio?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680520"/>
          </a:xfrm>
        </p:spPr>
        <p:txBody>
          <a:bodyPr>
            <a:normAutofit/>
          </a:bodyPr>
          <a:lstStyle/>
          <a:p>
            <a:r>
              <a:rPr lang="fi-FI" dirty="0" smtClean="0"/>
              <a:t>Katetroinnin kesto</a:t>
            </a:r>
          </a:p>
          <a:p>
            <a:pPr lvl="1"/>
            <a:r>
              <a:rPr lang="fi-FI" dirty="0" smtClean="0"/>
              <a:t>Katetri lisää virtsatieinfektion riskin 10 x</a:t>
            </a:r>
          </a:p>
          <a:p>
            <a:pPr lvl="1"/>
            <a:r>
              <a:rPr lang="fi-FI" dirty="0" smtClean="0"/>
              <a:t>katetroiduista potilaista 5 % saa päivittäin </a:t>
            </a:r>
            <a:r>
              <a:rPr lang="fi-FI" dirty="0" err="1" smtClean="0"/>
              <a:t>bakteriurian</a:t>
            </a:r>
            <a:endParaRPr lang="fi-FI" dirty="0" smtClean="0"/>
          </a:p>
          <a:p>
            <a:pPr lvl="1"/>
            <a:r>
              <a:rPr lang="fi-FI" dirty="0" smtClean="0"/>
              <a:t>Lähes kaikilla bakteereita virtsassa 30 vrk kuluessa</a:t>
            </a:r>
            <a:endParaRPr lang="fi-FI" sz="1800" dirty="0" smtClean="0"/>
          </a:p>
          <a:p>
            <a:pPr lvl="1"/>
            <a:r>
              <a:rPr lang="fi-FI" dirty="0" smtClean="0"/>
              <a:t>Kertakatetroinnissa 1 %</a:t>
            </a:r>
            <a:endParaRPr lang="fi-FI" sz="1800" dirty="0" smtClean="0"/>
          </a:p>
          <a:p>
            <a:pPr marL="457200" lvl="1" indent="0">
              <a:buNone/>
            </a:pPr>
            <a:r>
              <a:rPr lang="fi-FI" dirty="0" smtClean="0"/>
              <a:t>		</a:t>
            </a:r>
          </a:p>
          <a:p>
            <a:r>
              <a:rPr lang="fi-FI" dirty="0" smtClean="0"/>
              <a:t>Katetrointimenetelmä</a:t>
            </a:r>
          </a:p>
          <a:p>
            <a:pPr lvl="1"/>
            <a:r>
              <a:rPr lang="fi-FI" dirty="0" smtClean="0"/>
              <a:t>Katetri voi vaurioittaa virtsateiden epiteeliä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Katetri </a:t>
            </a:r>
            <a:r>
              <a:rPr lang="fi-FI" dirty="0"/>
              <a:t>laitettu muualla kuin leikkaussalissa</a:t>
            </a:r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35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476672"/>
            <a:ext cx="9108504" cy="4608512"/>
          </a:xfrm>
        </p:spPr>
        <p:txBody>
          <a:bodyPr/>
          <a:lstStyle/>
          <a:p>
            <a:r>
              <a:rPr lang="fi-FI" dirty="0" smtClean="0"/>
              <a:t>Katetrin </a:t>
            </a:r>
            <a:r>
              <a:rPr lang="fi-FI" dirty="0"/>
              <a:t>hoidon </a:t>
            </a:r>
            <a:r>
              <a:rPr lang="fi-FI" dirty="0" smtClean="0"/>
              <a:t>laatu</a:t>
            </a:r>
          </a:p>
          <a:p>
            <a:pPr marL="457200" lvl="1" indent="0">
              <a:buNone/>
            </a:pPr>
            <a:endParaRPr lang="fi-FI" dirty="0" smtClean="0"/>
          </a:p>
          <a:p>
            <a:endParaRPr lang="fi-FI" sz="1200" dirty="0"/>
          </a:p>
          <a:p>
            <a:r>
              <a:rPr lang="fi-FI" dirty="0"/>
              <a:t>Potilaan infektioherkkyys</a:t>
            </a:r>
          </a:p>
          <a:p>
            <a:pPr lvl="1"/>
            <a:r>
              <a:rPr lang="fi-FI" dirty="0" smtClean="0"/>
              <a:t>Perussairaudet (esim. diabetes, munuaisten vajaatoiminta)</a:t>
            </a:r>
          </a:p>
          <a:p>
            <a:pPr lvl="1"/>
            <a:r>
              <a:rPr lang="fi-FI" dirty="0" smtClean="0"/>
              <a:t>rakenteelliset viat</a:t>
            </a:r>
          </a:p>
          <a:p>
            <a:pPr lvl="1"/>
            <a:r>
              <a:rPr lang="fi-FI" dirty="0" smtClean="0"/>
              <a:t>naissukupuoli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804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fi-FI" dirty="0" smtClean="0"/>
              <a:t>Katetri-infektion synty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3852" y="854888"/>
            <a:ext cx="8856984" cy="5877272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Virtsa normaalisti steriiliä, mutta hyvä elatusaine</a:t>
            </a:r>
          </a:p>
          <a:p>
            <a:r>
              <a:rPr lang="fi-FI" dirty="0" smtClean="0"/>
              <a:t>Potilaan omasta mikrobifloorasta virtsaputken suulta katetria asetettaessa rakkoon</a:t>
            </a:r>
          </a:p>
          <a:p>
            <a:r>
              <a:rPr lang="fi-FI" dirty="0" smtClean="0"/>
              <a:t>Henkilökunnan käsistä rakkoon katetroinnin tai katetrin käsittelyn yhteydessä</a:t>
            </a:r>
          </a:p>
          <a:p>
            <a:r>
              <a:rPr lang="fi-FI" dirty="0" smtClean="0"/>
              <a:t>Bakteerit nousevat rakkoon katetrin ulkopintaa peittävässä limakerroksessa (biofilmi)</a:t>
            </a:r>
          </a:p>
          <a:p>
            <a:pPr lvl="1"/>
            <a:r>
              <a:rPr lang="fi-FI" dirty="0" smtClean="0"/>
              <a:t>Biofilmi suojaa bakteereja antibiooteilta ja virtsan virtaukselta </a:t>
            </a:r>
            <a:endParaRPr lang="fi-FI" sz="1800" dirty="0" smtClean="0"/>
          </a:p>
          <a:p>
            <a:r>
              <a:rPr lang="fi-FI" dirty="0" smtClean="0"/>
              <a:t>Bakteerit voivat nousta myös katetrin lumenin puolelta</a:t>
            </a:r>
          </a:p>
          <a:p>
            <a:pPr lvl="1"/>
            <a:r>
              <a:rPr lang="fi-FI" dirty="0" smtClean="0"/>
              <a:t> katetrin liitoskohta tai keräyspussi</a:t>
            </a:r>
          </a:p>
          <a:p>
            <a:r>
              <a:rPr lang="fi-FI" dirty="0" smtClean="0"/>
              <a:t>infektioriski vielä 24 tuntia katetrin poiston </a:t>
            </a:r>
            <a:r>
              <a:rPr lang="fi-FI" dirty="0" smtClean="0"/>
              <a:t>jälkeen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Katetriperäisen virtsatieinfektion ehkäisy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340768"/>
            <a:ext cx="8352928" cy="5328592"/>
          </a:xfrm>
        </p:spPr>
        <p:txBody>
          <a:bodyPr>
            <a:normAutofit/>
          </a:bodyPr>
          <a:lstStyle/>
          <a:p>
            <a:r>
              <a:rPr lang="fi-FI" dirty="0"/>
              <a:t>Vältetään turhaa katetrointia</a:t>
            </a:r>
          </a:p>
          <a:p>
            <a:pPr lvl="1"/>
            <a:r>
              <a:rPr lang="fi-FI" dirty="0"/>
              <a:t>Kesto-</a:t>
            </a:r>
            <a:r>
              <a:rPr lang="fi-FI" dirty="0" smtClean="0"/>
              <a:t>/toisto-/kertakatetrointi</a:t>
            </a:r>
          </a:p>
          <a:p>
            <a:pPr marL="457200" lvl="1" indent="0">
              <a:buNone/>
            </a:pPr>
            <a:endParaRPr lang="fi-FI" sz="1200" dirty="0" smtClean="0"/>
          </a:p>
          <a:p>
            <a:r>
              <a:rPr lang="fi-FI" dirty="0" smtClean="0"/>
              <a:t>Katetrin </a:t>
            </a:r>
            <a:r>
              <a:rPr lang="fi-FI" dirty="0"/>
              <a:t>mahdollisimman aikainen </a:t>
            </a:r>
            <a:r>
              <a:rPr lang="fi-FI" dirty="0" smtClean="0"/>
              <a:t>poisto</a:t>
            </a:r>
          </a:p>
          <a:p>
            <a:pPr lvl="1"/>
            <a:r>
              <a:rPr lang="fi-FI" dirty="0" smtClean="0"/>
              <a:t>Tarve arvioitava päivittäin</a:t>
            </a:r>
          </a:p>
          <a:p>
            <a:endParaRPr lang="fi-FI" sz="1200" dirty="0"/>
          </a:p>
          <a:p>
            <a:r>
              <a:rPr lang="fi-FI" dirty="0" smtClean="0"/>
              <a:t>Mikäli katetri kuitenkin joudutaan laittamaan, 70 % voidaan estää, jos laitossa ja hoidossa noudatetaan ohjeita</a:t>
            </a:r>
          </a:p>
          <a:p>
            <a:pPr lvl="1"/>
            <a:r>
              <a:rPr lang="fi-FI" dirty="0" smtClean="0"/>
              <a:t>Kirjallinen ohje</a:t>
            </a:r>
          </a:p>
          <a:p>
            <a:pPr lvl="1"/>
            <a:r>
              <a:rPr lang="fi-FI" dirty="0" smtClean="0"/>
              <a:t>Henkilökunnan koulutus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53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Y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Trebuchet MS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YS Laaja.potx" id="{E91ED657-DF20-45DA-9ACB-C52B92949A9A}" vid="{02B26E4D-4B38-4F55-8BA6-0DC0AB71311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i:0#.w|oysnet\keranetu</DisplayName>
        <AccountId>245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2021-09-22T21:00:00+00:00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PPSHP:n henkilöstö</TermName>
          <TermId xmlns="http://schemas.microsoft.com/office/infopath/2007/PartnerControls">7a49a948-31e0-4b0f-83ed-c01fa56f5934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PPSHP</TermName>
          <TermId xmlns="http://schemas.microsoft.com/office/infopath/2007/PartnerControls">be8cbbf1-c5fa-44e0-8d6c-f88ba4a3bcc6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18</Value>
      <Value>10</Value>
      <Value>165</Value>
      <Value>3</Value>
      <Value>1</Value>
    </TaxCatchAll>
    <_dlc_DocId xmlns="d3e50268-7799-48af-83c3-9a9b063078bc">MUAVRSSTWASF-92438712-335</_dlc_DocId>
    <_dlc_DocIdUrl xmlns="d3e50268-7799-48af-83c3-9a9b063078bc">
      <Url>https://internet.oysnet.ppshp.fi/dokumentit/_layouts/15/DocIdRedir.aspx?ID=MUAVRSSTWASF-92438712-335</Url>
      <Description>MUAVRSSTWASF-92438712-335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E8F7DDDD-3E24-43C9-8DD9-69EB0654A043}"/>
</file>

<file path=customXml/itemProps2.xml><?xml version="1.0" encoding="utf-8"?>
<ds:datastoreItem xmlns:ds="http://schemas.openxmlformats.org/officeDocument/2006/customXml" ds:itemID="{83E16278-8648-40D8-9E73-F6178A60728E}"/>
</file>

<file path=customXml/itemProps3.xml><?xml version="1.0" encoding="utf-8"?>
<ds:datastoreItem xmlns:ds="http://schemas.openxmlformats.org/officeDocument/2006/customXml" ds:itemID="{80458E46-07BC-4F34-8CC1-8FA9354A7C0F}"/>
</file>

<file path=customXml/itemProps4.xml><?xml version="1.0" encoding="utf-8"?>
<ds:datastoreItem xmlns:ds="http://schemas.openxmlformats.org/officeDocument/2006/customXml" ds:itemID="{17C8C64C-C4E1-4C1C-8335-1562951B537D}"/>
</file>

<file path=customXml/itemProps5.xml><?xml version="1.0" encoding="utf-8"?>
<ds:datastoreItem xmlns:ds="http://schemas.openxmlformats.org/officeDocument/2006/customXml" ds:itemID="{39FD68A6-CA11-4CF9-8748-13630ABC99FE}"/>
</file>

<file path=docProps/app.xml><?xml version="1.0" encoding="utf-8"?>
<Properties xmlns="http://schemas.openxmlformats.org/officeDocument/2006/extended-properties" xmlns:vt="http://schemas.openxmlformats.org/officeDocument/2006/docPropsVTypes">
  <Template>OYS Laaja</Template>
  <TotalTime>766</TotalTime>
  <Words>559</Words>
  <Application>Microsoft Office PowerPoint</Application>
  <PresentationFormat>Näytössä katseltava diaesitys (4:3)</PresentationFormat>
  <Paragraphs>137</Paragraphs>
  <Slides>16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Trebuchet MS</vt:lpstr>
      <vt:lpstr>OYS</vt:lpstr>
      <vt:lpstr>Virtsatieinfektioiden ehkäisy virtsatiekatetripotilaalla</vt:lpstr>
      <vt:lpstr>Tavallisimmat syyt virtsatiekatetrin laitolle</vt:lpstr>
      <vt:lpstr>Katetriperäiset virtsatieinfektiot</vt:lpstr>
      <vt:lpstr>Virtsatiekatetriin liittyvät oireiset VTI:t OYS:ssa vuosina 2017-2020</vt:lpstr>
      <vt:lpstr>Katetriperäinen virtsatieinfektio</vt:lpstr>
      <vt:lpstr>Mikä vaikuttaa riskiin saada katetriperäinen virtsatieinfektio?</vt:lpstr>
      <vt:lpstr>PowerPoint-esitys</vt:lpstr>
      <vt:lpstr>Katetri-infektion synty</vt:lpstr>
      <vt:lpstr>Katetriperäisen virtsatieinfektion ehkäisy</vt:lpstr>
      <vt:lpstr>Katetriperäisen virtsatieinfektion ehkäisy</vt:lpstr>
      <vt:lpstr>Katetriperäisen virtsatieinfektion ehkäisy</vt:lpstr>
      <vt:lpstr>Katetriperäisen virtsatieinfektion ehkäisy</vt:lpstr>
      <vt:lpstr>Katetriperäisen virtsatieinfektion ehkäisy</vt:lpstr>
      <vt:lpstr>PowerPoint-esitys</vt:lpstr>
      <vt:lpstr>PowerPoint-esitys</vt:lpstr>
      <vt:lpstr>Yhteenveto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Virtsatieinfektioiden ehkäisy virtsatiekatetripotilaalla 23.9.2021</dc:title>
  <dc:creator>Keränen Tuula</dc:creator>
  <cp:keywords/>
  <cp:lastModifiedBy>Keränen Tuula</cp:lastModifiedBy>
  <cp:revision>92</cp:revision>
  <cp:lastPrinted>2021-09-23T04:30:01Z</cp:lastPrinted>
  <dcterms:created xsi:type="dcterms:W3CDTF">2014-04-08T11:17:35Z</dcterms:created>
  <dcterms:modified xsi:type="dcterms:W3CDTF">2021-09-23T04:32:31Z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109d6b6a-a5d8-4a82-8f35-1d2fea8cd079</vt:lpwstr>
  </property>
  <property fmtid="{D5CDD505-2E9C-101B-9397-08002B2CF9AE}" pid="4" name="TaxKeyword">
    <vt:lpwstr/>
  </property>
  <property fmtid="{D5CDD505-2E9C-101B-9397-08002B2CF9AE}" pid="5" name="Kohde- / työntekijäryhmä">
    <vt:lpwstr>18;#PPSHP:n henkilöstö|7a49a948-31e0-4b0f-83ed-c01fa56f5934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1;#PPSHP|be8cbbf1-c5fa-44e0-8d6c-f88ba4a3bcc6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166;#Infektioiden torjuntayksikkö|d873b9ee-c5a1-43a5-91cd-d45393df5f8c</vt:lpwstr>
  </property>
  <property fmtid="{D5CDD505-2E9C-101B-9397-08002B2CF9AE}" pid="15" name="TaxKeywordTaxHTField">
    <vt:lpwstr/>
  </property>
  <property fmtid="{D5CDD505-2E9C-101B-9397-08002B2CF9AE}" pid="16" name="Order">
    <vt:r8>246900</vt:r8>
  </property>
  <property fmtid="{D5CDD505-2E9C-101B-9397-08002B2CF9AE}" pid="17" name="SharedWithUsers">
    <vt:lpwstr/>
  </property>
</Properties>
</file>